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8" r:id="rId4"/>
    <p:sldId id="258" r:id="rId5"/>
    <p:sldId id="259" r:id="rId6"/>
    <p:sldId id="260" r:id="rId7"/>
    <p:sldId id="261" r:id="rId8"/>
    <p:sldId id="262" r:id="rId9"/>
    <p:sldId id="267" r:id="rId10"/>
    <p:sldId id="263" r:id="rId11"/>
    <p:sldId id="264" r:id="rId12"/>
    <p:sldId id="265"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309"/>
  </p:normalViewPr>
  <p:slideViewPr>
    <p:cSldViewPr snapToGrid="0" snapToObjects="1">
      <p:cViewPr>
        <p:scale>
          <a:sx n="122" d="100"/>
          <a:sy n="122" d="100"/>
        </p:scale>
        <p:origin x="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2EB0-F32E-726E-EAE3-6771192342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C0A89D-B5AA-E0B8-146D-728705715B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8EC580-9144-4A21-75FC-7F13BC1356E6}"/>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5" name="Footer Placeholder 4">
            <a:extLst>
              <a:ext uri="{FF2B5EF4-FFF2-40B4-BE49-F238E27FC236}">
                <a16:creationId xmlns:a16="http://schemas.microsoft.com/office/drawing/2014/main" id="{1BA3F3D4-21FB-62BC-4FC2-F74567D28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275A7-5FB3-BD61-B30C-4835F5C456E6}"/>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1981292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9D65-6F7E-4343-829A-17C741A830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687D68-A15C-6EB3-CCD2-02AEDC743F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577139-3278-1870-8E25-C17F3E9D3507}"/>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5" name="Footer Placeholder 4">
            <a:extLst>
              <a:ext uri="{FF2B5EF4-FFF2-40B4-BE49-F238E27FC236}">
                <a16:creationId xmlns:a16="http://schemas.microsoft.com/office/drawing/2014/main" id="{5AE98386-1693-01E3-98B7-98607147D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EFBE7-E69C-055D-98B6-79E184D920EC}"/>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584119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EC4D8-8A95-1358-A33B-6803B0E288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BBF38A-1E9D-9F8C-CF3F-6CAC26E748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02D7CF-5B1F-2E9B-CB9E-4A41A53EC7A8}"/>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5" name="Footer Placeholder 4">
            <a:extLst>
              <a:ext uri="{FF2B5EF4-FFF2-40B4-BE49-F238E27FC236}">
                <a16:creationId xmlns:a16="http://schemas.microsoft.com/office/drawing/2014/main" id="{E6A890AE-EEA5-60EA-F12B-AA3F05BD9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5B3B3-8D09-F9CC-79A7-02048583514A}"/>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72234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D6A8A-0EF4-4248-22F2-D3C9E7A6E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376F42-6515-17A4-EFA7-2D29250407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06197-0A9A-67EF-C209-4CD0E98777E0}"/>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5" name="Footer Placeholder 4">
            <a:extLst>
              <a:ext uri="{FF2B5EF4-FFF2-40B4-BE49-F238E27FC236}">
                <a16:creationId xmlns:a16="http://schemas.microsoft.com/office/drawing/2014/main" id="{512FDEE3-C4ED-9806-5494-286E047BD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CE619-94A7-17BE-FA2E-D707F40B6E1C}"/>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3816499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48E4-331D-3400-28CE-1830079DA6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5610EC-EF6B-99A4-5942-B9386053D1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6E227F-8128-D575-2F68-8D1F833CB096}"/>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5" name="Footer Placeholder 4">
            <a:extLst>
              <a:ext uri="{FF2B5EF4-FFF2-40B4-BE49-F238E27FC236}">
                <a16:creationId xmlns:a16="http://schemas.microsoft.com/office/drawing/2014/main" id="{1701739B-1814-3FF2-0116-3887425B7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B2828-072C-BECE-A555-04CD7AB7428C}"/>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84525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441C3-C9BB-9B1E-2152-3442E0EABD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3CC2D5-3C2F-91FA-F9B5-58239880BA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759141-C369-A5D0-B1CA-7624CAC65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CF787A-B3C8-6F82-B4B1-D4A5A3E4FDC5}"/>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6" name="Footer Placeholder 5">
            <a:extLst>
              <a:ext uri="{FF2B5EF4-FFF2-40B4-BE49-F238E27FC236}">
                <a16:creationId xmlns:a16="http://schemas.microsoft.com/office/drawing/2014/main" id="{BB8E070E-CADF-C74C-52B4-A8EBAA161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971B69-ED0B-388C-A730-3B4A56834A9F}"/>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2402421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93D9-D891-4325-F1A4-48B2D4989A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0C9E7E-0419-4534-CC1B-713A42200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15403-BECB-8866-76DF-88712638F0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C6D243-E28F-2F39-D8E7-B79D4B0235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4BDCA2-10C2-8D45-A3A5-BD9407B170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D335B1-B0F2-3CED-469B-5BF6B67BDCAA}"/>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8" name="Footer Placeholder 7">
            <a:extLst>
              <a:ext uri="{FF2B5EF4-FFF2-40B4-BE49-F238E27FC236}">
                <a16:creationId xmlns:a16="http://schemas.microsoft.com/office/drawing/2014/main" id="{EAB6037B-0576-779E-8184-67710A5E85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E8F596-0C50-2FA6-555C-B3C1BEA81AE2}"/>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251537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EE56-AC08-549F-8FCC-9BB2A99C9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90970B-194C-8AFB-D1FF-429ACD193E08}"/>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4" name="Footer Placeholder 3">
            <a:extLst>
              <a:ext uri="{FF2B5EF4-FFF2-40B4-BE49-F238E27FC236}">
                <a16:creationId xmlns:a16="http://schemas.microsoft.com/office/drawing/2014/main" id="{1CA8D518-EFA5-5B50-C0CC-A1C8A5C0F0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6D6AB0-6A9C-5AD8-5DDC-0A1E8B8D46FD}"/>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296940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59036-C396-9711-3BA1-931ACEFDD16C}"/>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3" name="Footer Placeholder 2">
            <a:extLst>
              <a:ext uri="{FF2B5EF4-FFF2-40B4-BE49-F238E27FC236}">
                <a16:creationId xmlns:a16="http://schemas.microsoft.com/office/drawing/2014/main" id="{22BCDE8E-09E4-933B-CA5A-977A78FD7B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4DBFC2-9EC4-5872-730F-FECFCEEB2D37}"/>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3645979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B147-A4CF-A91B-C2D0-7E9FD6565D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37C02A-2164-A055-D815-28F21559DA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E86264-D447-D416-E63A-E293357E5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B3BEB8-4F9B-EF12-30CF-8B2161A87ECD}"/>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6" name="Footer Placeholder 5">
            <a:extLst>
              <a:ext uri="{FF2B5EF4-FFF2-40B4-BE49-F238E27FC236}">
                <a16:creationId xmlns:a16="http://schemas.microsoft.com/office/drawing/2014/main" id="{0DE0BCD6-5486-A08C-59C6-33B4ECBCD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A250E6-B73A-07A9-DF07-17506F53D4B0}"/>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216985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AC84-A363-1BF8-639F-2CB015A14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30FC13-1BE2-54F8-D3D8-C7BD8D4F2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4C212E-B4FE-E969-5877-BF75C19BC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30F8C3-B60B-9F8C-F9B2-F38ECCBCD0E6}"/>
              </a:ext>
            </a:extLst>
          </p:cNvPr>
          <p:cNvSpPr>
            <a:spLocks noGrp="1"/>
          </p:cNvSpPr>
          <p:nvPr>
            <p:ph type="dt" sz="half" idx="10"/>
          </p:nvPr>
        </p:nvSpPr>
        <p:spPr/>
        <p:txBody>
          <a:bodyPr/>
          <a:lstStyle/>
          <a:p>
            <a:fld id="{2AF063A3-1B23-4543-B32C-A600A4654EB8}" type="datetimeFigureOut">
              <a:rPr lang="en-US" smtClean="0"/>
              <a:t>10/24/22</a:t>
            </a:fld>
            <a:endParaRPr lang="en-US"/>
          </a:p>
        </p:txBody>
      </p:sp>
      <p:sp>
        <p:nvSpPr>
          <p:cNvPr id="6" name="Footer Placeholder 5">
            <a:extLst>
              <a:ext uri="{FF2B5EF4-FFF2-40B4-BE49-F238E27FC236}">
                <a16:creationId xmlns:a16="http://schemas.microsoft.com/office/drawing/2014/main" id="{E29AC2AF-4E0F-BE5D-4D2A-BEF7AF2FA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4ACA3-10DC-F0CA-2487-8FA610A803A1}"/>
              </a:ext>
            </a:extLst>
          </p:cNvPr>
          <p:cNvSpPr>
            <a:spLocks noGrp="1"/>
          </p:cNvSpPr>
          <p:nvPr>
            <p:ph type="sldNum" sz="quarter" idx="12"/>
          </p:nvPr>
        </p:nvSpPr>
        <p:spPr/>
        <p:txBody>
          <a:bodyPr/>
          <a:lstStyle/>
          <a:p>
            <a:fld id="{A74753B4-0042-7545-B954-B53A086E89F3}" type="slidenum">
              <a:rPr lang="en-US" smtClean="0"/>
              <a:t>‹#›</a:t>
            </a:fld>
            <a:endParaRPr lang="en-US"/>
          </a:p>
        </p:txBody>
      </p:sp>
    </p:spTree>
    <p:extLst>
      <p:ext uri="{BB962C8B-B14F-4D97-AF65-F5344CB8AC3E}">
        <p14:creationId xmlns:p14="http://schemas.microsoft.com/office/powerpoint/2010/main" val="2694082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3D23F-5D4D-267D-924A-49D49B97E7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853AA-FC32-5BCD-B033-49BBD89277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00246-6EC3-4756-F167-52209F21F2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F063A3-1B23-4543-B32C-A600A4654EB8}" type="datetimeFigureOut">
              <a:rPr lang="en-US" smtClean="0"/>
              <a:t>10/24/22</a:t>
            </a:fld>
            <a:endParaRPr lang="en-US"/>
          </a:p>
        </p:txBody>
      </p:sp>
      <p:sp>
        <p:nvSpPr>
          <p:cNvPr id="5" name="Footer Placeholder 4">
            <a:extLst>
              <a:ext uri="{FF2B5EF4-FFF2-40B4-BE49-F238E27FC236}">
                <a16:creationId xmlns:a16="http://schemas.microsoft.com/office/drawing/2014/main" id="{F950ADEF-1FE8-7AD0-05F6-6E1C5FC3A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F5E9F7-6054-4C6D-3310-6980915A86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753B4-0042-7545-B954-B53A086E89F3}" type="slidenum">
              <a:rPr lang="en-US" smtClean="0"/>
              <a:t>‹#›</a:t>
            </a:fld>
            <a:endParaRPr lang="en-US"/>
          </a:p>
        </p:txBody>
      </p:sp>
    </p:spTree>
    <p:extLst>
      <p:ext uri="{BB962C8B-B14F-4D97-AF65-F5344CB8AC3E}">
        <p14:creationId xmlns:p14="http://schemas.microsoft.com/office/powerpoint/2010/main" val="3018818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4014">
              <a:srgbClr val="ADBBDE"/>
            </a:gs>
            <a:gs pos="39000">
              <a:schemeClr val="bg1"/>
            </a:gs>
            <a:gs pos="71000">
              <a:srgbClr val="BBCCE9"/>
            </a:gs>
            <a:gs pos="0">
              <a:srgbClr val="FF0000"/>
            </a:gs>
            <a:gs pos="3000">
              <a:srgbClr val="EC2B33">
                <a:alpha val="81138"/>
              </a:srgbClr>
            </a:gs>
            <a:gs pos="32000">
              <a:schemeClr val="accent1">
                <a:lumMod val="45000"/>
                <a:lumOff val="55000"/>
              </a:schemeClr>
            </a:gs>
            <a:gs pos="61000">
              <a:srgbClr val="ADC1E5"/>
            </a:gs>
            <a:gs pos="57000">
              <a:schemeClr val="accent1">
                <a:lumMod val="45000"/>
                <a:lumOff val="55000"/>
              </a:schemeClr>
            </a:gs>
            <a:gs pos="100000">
              <a:srgbClr val="FF0000"/>
            </a:gs>
          </a:gsLst>
          <a:lin ang="2700000" scaled="1"/>
          <a:tileRect/>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10E4E84-1CC9-E5C8-ECB5-5D6B2AB6BEC8}"/>
              </a:ext>
            </a:extLst>
          </p:cNvPr>
          <p:cNvPicPr>
            <a:picLocks noChangeAspect="1"/>
          </p:cNvPicPr>
          <p:nvPr/>
        </p:nvPicPr>
        <p:blipFill rotWithShape="1">
          <a:blip r:embed="rId2"/>
          <a:srcRect l="3852"/>
          <a:stretch/>
        </p:blipFill>
        <p:spPr>
          <a:xfrm>
            <a:off x="4141076" y="460637"/>
            <a:ext cx="3909848" cy="4906711"/>
          </a:xfrm>
          <a:prstGeom prst="rect">
            <a:avLst/>
          </a:prstGeom>
          <a:effectLst>
            <a:outerShdw blurRad="50800" dist="50800" dir="5400000" algn="ctr" rotWithShape="0">
              <a:srgbClr val="000000">
                <a:alpha val="0"/>
              </a:srgbClr>
            </a:outerShdw>
          </a:effectLst>
        </p:spPr>
      </p:pic>
      <p:sp>
        <p:nvSpPr>
          <p:cNvPr id="14" name="Rectangle 13">
            <a:extLst>
              <a:ext uri="{FF2B5EF4-FFF2-40B4-BE49-F238E27FC236}">
                <a16:creationId xmlns:a16="http://schemas.microsoft.com/office/drawing/2014/main" id="{67BD1FD0-C36A-E40D-9F36-CE0D0F44D49D}"/>
              </a:ext>
            </a:extLst>
          </p:cNvPr>
          <p:cNvSpPr/>
          <p:nvPr/>
        </p:nvSpPr>
        <p:spPr>
          <a:xfrm>
            <a:off x="535057" y="5599017"/>
            <a:ext cx="11269047"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AADHITHYA      CHRIS      HASITHA      MEGHANA</a:t>
            </a:r>
          </a:p>
        </p:txBody>
      </p:sp>
    </p:spTree>
    <p:extLst>
      <p:ext uri="{BB962C8B-B14F-4D97-AF65-F5344CB8AC3E}">
        <p14:creationId xmlns:p14="http://schemas.microsoft.com/office/powerpoint/2010/main" val="412998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192CA5-F3D9-F2E2-F2D8-D071971AC6EF}"/>
              </a:ext>
            </a:extLst>
          </p:cNvPr>
          <p:cNvPicPr>
            <a:picLocks noChangeAspect="1"/>
          </p:cNvPicPr>
          <p:nvPr/>
        </p:nvPicPr>
        <p:blipFill>
          <a:blip r:embed="rId2"/>
          <a:stretch>
            <a:fillRect/>
          </a:stretch>
        </p:blipFill>
        <p:spPr>
          <a:xfrm>
            <a:off x="3495" y="0"/>
            <a:ext cx="12185010" cy="6858000"/>
          </a:xfrm>
          <a:prstGeom prst="rect">
            <a:avLst/>
          </a:prstGeom>
        </p:spPr>
      </p:pic>
      <p:sp>
        <p:nvSpPr>
          <p:cNvPr id="2" name="Title 1">
            <a:extLst>
              <a:ext uri="{FF2B5EF4-FFF2-40B4-BE49-F238E27FC236}">
                <a16:creationId xmlns:a16="http://schemas.microsoft.com/office/drawing/2014/main" id="{92F97E5A-4326-DD02-F52C-43CC0D119DDD}"/>
              </a:ext>
            </a:extLst>
          </p:cNvPr>
          <p:cNvSpPr>
            <a:spLocks noGrp="1"/>
          </p:cNvSpPr>
          <p:nvPr>
            <p:ph type="title"/>
          </p:nvPr>
        </p:nvSpPr>
        <p:spPr/>
        <p:txBody>
          <a:bodyPr/>
          <a:lstStyle/>
          <a:p>
            <a:r>
              <a:rPr lang="en-US" b="1" dirty="0"/>
              <a:t>FEATURE 1 - DEMONSTRATION</a:t>
            </a:r>
          </a:p>
        </p:txBody>
      </p:sp>
      <p:pic>
        <p:nvPicPr>
          <p:cNvPr id="4" name="Picture 3">
            <a:extLst>
              <a:ext uri="{FF2B5EF4-FFF2-40B4-BE49-F238E27FC236}">
                <a16:creationId xmlns:a16="http://schemas.microsoft.com/office/drawing/2014/main" id="{AF14B282-E91A-1BCC-74D5-1DB30D48791E}"/>
              </a:ext>
            </a:extLst>
          </p:cNvPr>
          <p:cNvPicPr>
            <a:picLocks noChangeAspect="1"/>
          </p:cNvPicPr>
          <p:nvPr/>
        </p:nvPicPr>
        <p:blipFill>
          <a:blip r:embed="rId3"/>
          <a:stretch>
            <a:fillRect/>
          </a:stretch>
        </p:blipFill>
        <p:spPr>
          <a:xfrm>
            <a:off x="838200" y="2135133"/>
            <a:ext cx="7772400" cy="3833109"/>
          </a:xfrm>
          <a:prstGeom prst="rect">
            <a:avLst/>
          </a:prstGeom>
        </p:spPr>
      </p:pic>
    </p:spTree>
    <p:extLst>
      <p:ext uri="{BB962C8B-B14F-4D97-AF65-F5344CB8AC3E}">
        <p14:creationId xmlns:p14="http://schemas.microsoft.com/office/powerpoint/2010/main" val="270314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5DB6C0-D1E8-94A8-EC1E-BB318EF3F0FA}"/>
              </a:ext>
            </a:extLst>
          </p:cNvPr>
          <p:cNvPicPr>
            <a:picLocks noChangeAspect="1"/>
          </p:cNvPicPr>
          <p:nvPr/>
        </p:nvPicPr>
        <p:blipFill>
          <a:blip r:embed="rId2"/>
          <a:stretch>
            <a:fillRect/>
          </a:stretch>
        </p:blipFill>
        <p:spPr>
          <a:xfrm>
            <a:off x="3494" y="0"/>
            <a:ext cx="12188505" cy="6859967"/>
          </a:xfrm>
          <a:prstGeom prst="rect">
            <a:avLst/>
          </a:prstGeom>
        </p:spPr>
      </p:pic>
      <p:sp>
        <p:nvSpPr>
          <p:cNvPr id="2" name="Title 1">
            <a:extLst>
              <a:ext uri="{FF2B5EF4-FFF2-40B4-BE49-F238E27FC236}">
                <a16:creationId xmlns:a16="http://schemas.microsoft.com/office/drawing/2014/main" id="{89A5FDAA-64D0-205B-A8EA-5F7299D36AC2}"/>
              </a:ext>
            </a:extLst>
          </p:cNvPr>
          <p:cNvSpPr>
            <a:spLocks noGrp="1"/>
          </p:cNvSpPr>
          <p:nvPr>
            <p:ph type="title"/>
          </p:nvPr>
        </p:nvSpPr>
        <p:spPr/>
        <p:txBody>
          <a:bodyPr/>
          <a:lstStyle/>
          <a:p>
            <a:r>
              <a:rPr lang="en-US" b="1" dirty="0"/>
              <a:t>FEATURE 2 -  DEMONSTRATION</a:t>
            </a:r>
          </a:p>
        </p:txBody>
      </p:sp>
      <p:pic>
        <p:nvPicPr>
          <p:cNvPr id="4" name="Picture 3">
            <a:extLst>
              <a:ext uri="{FF2B5EF4-FFF2-40B4-BE49-F238E27FC236}">
                <a16:creationId xmlns:a16="http://schemas.microsoft.com/office/drawing/2014/main" id="{D9561EEB-3983-84AA-E7A3-E8E7C5A4D2F9}"/>
              </a:ext>
            </a:extLst>
          </p:cNvPr>
          <p:cNvPicPr>
            <a:picLocks noChangeAspect="1"/>
          </p:cNvPicPr>
          <p:nvPr/>
        </p:nvPicPr>
        <p:blipFill>
          <a:blip r:embed="rId3"/>
          <a:stretch>
            <a:fillRect/>
          </a:stretch>
        </p:blipFill>
        <p:spPr>
          <a:xfrm>
            <a:off x="838200" y="2195349"/>
            <a:ext cx="7772400" cy="455922"/>
          </a:xfrm>
          <a:prstGeom prst="rect">
            <a:avLst/>
          </a:prstGeom>
        </p:spPr>
      </p:pic>
      <p:pic>
        <p:nvPicPr>
          <p:cNvPr id="6" name="Picture 5">
            <a:extLst>
              <a:ext uri="{FF2B5EF4-FFF2-40B4-BE49-F238E27FC236}">
                <a16:creationId xmlns:a16="http://schemas.microsoft.com/office/drawing/2014/main" id="{D25C7C68-5E2B-BB59-F675-8F4654602E4C}"/>
              </a:ext>
            </a:extLst>
          </p:cNvPr>
          <p:cNvPicPr>
            <a:picLocks noChangeAspect="1"/>
          </p:cNvPicPr>
          <p:nvPr/>
        </p:nvPicPr>
        <p:blipFill>
          <a:blip r:embed="rId4"/>
          <a:stretch>
            <a:fillRect/>
          </a:stretch>
        </p:blipFill>
        <p:spPr>
          <a:xfrm>
            <a:off x="838200" y="2556676"/>
            <a:ext cx="7772400" cy="4112580"/>
          </a:xfrm>
          <a:prstGeom prst="rect">
            <a:avLst/>
          </a:prstGeom>
        </p:spPr>
      </p:pic>
    </p:spTree>
    <p:extLst>
      <p:ext uri="{BB962C8B-B14F-4D97-AF65-F5344CB8AC3E}">
        <p14:creationId xmlns:p14="http://schemas.microsoft.com/office/powerpoint/2010/main" val="1475153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B5865D-BD8F-FEBA-6BCA-1B0E824C75D3}"/>
              </a:ext>
            </a:extLst>
          </p:cNvPr>
          <p:cNvPicPr>
            <a:picLocks noChangeAspect="1"/>
          </p:cNvPicPr>
          <p:nvPr/>
        </p:nvPicPr>
        <p:blipFill>
          <a:blip r:embed="rId2"/>
          <a:stretch>
            <a:fillRect/>
          </a:stretch>
        </p:blipFill>
        <p:spPr>
          <a:xfrm>
            <a:off x="3494" y="0"/>
            <a:ext cx="12188505" cy="6859967"/>
          </a:xfrm>
          <a:prstGeom prst="rect">
            <a:avLst/>
          </a:prstGeom>
        </p:spPr>
      </p:pic>
      <p:sp>
        <p:nvSpPr>
          <p:cNvPr id="2" name="Title 1">
            <a:extLst>
              <a:ext uri="{FF2B5EF4-FFF2-40B4-BE49-F238E27FC236}">
                <a16:creationId xmlns:a16="http://schemas.microsoft.com/office/drawing/2014/main" id="{C4C2BEE6-ED40-EB57-1CBC-121BBB296BFF}"/>
              </a:ext>
            </a:extLst>
          </p:cNvPr>
          <p:cNvSpPr>
            <a:spLocks noGrp="1"/>
          </p:cNvSpPr>
          <p:nvPr>
            <p:ph type="title"/>
          </p:nvPr>
        </p:nvSpPr>
        <p:spPr>
          <a:xfrm>
            <a:off x="480847" y="365125"/>
            <a:ext cx="10515600" cy="1325563"/>
          </a:xfrm>
        </p:spPr>
        <p:txBody>
          <a:bodyPr/>
          <a:lstStyle/>
          <a:p>
            <a:r>
              <a:rPr lang="en-US" b="1" dirty="0"/>
              <a:t>FEATURE 3 - DEMONSTRATION</a:t>
            </a:r>
          </a:p>
        </p:txBody>
      </p:sp>
      <p:pic>
        <p:nvPicPr>
          <p:cNvPr id="4" name="Picture 3">
            <a:extLst>
              <a:ext uri="{FF2B5EF4-FFF2-40B4-BE49-F238E27FC236}">
                <a16:creationId xmlns:a16="http://schemas.microsoft.com/office/drawing/2014/main" id="{B66DA94D-03EA-D877-4CC7-BFF05FE0103F}"/>
              </a:ext>
            </a:extLst>
          </p:cNvPr>
          <p:cNvPicPr>
            <a:picLocks noChangeAspect="1"/>
          </p:cNvPicPr>
          <p:nvPr/>
        </p:nvPicPr>
        <p:blipFill>
          <a:blip r:embed="rId3"/>
          <a:stretch>
            <a:fillRect/>
          </a:stretch>
        </p:blipFill>
        <p:spPr>
          <a:xfrm>
            <a:off x="1926021" y="1689038"/>
            <a:ext cx="7772400" cy="848469"/>
          </a:xfrm>
          <a:prstGeom prst="rect">
            <a:avLst/>
          </a:prstGeom>
        </p:spPr>
      </p:pic>
      <p:pic>
        <p:nvPicPr>
          <p:cNvPr id="6" name="Picture 5">
            <a:extLst>
              <a:ext uri="{FF2B5EF4-FFF2-40B4-BE49-F238E27FC236}">
                <a16:creationId xmlns:a16="http://schemas.microsoft.com/office/drawing/2014/main" id="{088BB70F-655C-EE30-4349-C682FBC40215}"/>
              </a:ext>
            </a:extLst>
          </p:cNvPr>
          <p:cNvPicPr>
            <a:picLocks noChangeAspect="1"/>
          </p:cNvPicPr>
          <p:nvPr/>
        </p:nvPicPr>
        <p:blipFill>
          <a:blip r:embed="rId4"/>
          <a:stretch>
            <a:fillRect/>
          </a:stretch>
        </p:blipFill>
        <p:spPr>
          <a:xfrm>
            <a:off x="101865" y="2759825"/>
            <a:ext cx="5531680" cy="3029356"/>
          </a:xfrm>
          <a:prstGeom prst="rect">
            <a:avLst/>
          </a:prstGeom>
        </p:spPr>
      </p:pic>
      <p:pic>
        <p:nvPicPr>
          <p:cNvPr id="8" name="Picture 7">
            <a:extLst>
              <a:ext uri="{FF2B5EF4-FFF2-40B4-BE49-F238E27FC236}">
                <a16:creationId xmlns:a16="http://schemas.microsoft.com/office/drawing/2014/main" id="{8CB0A531-AFFF-59A5-EF0B-05D0823E6C0A}"/>
              </a:ext>
            </a:extLst>
          </p:cNvPr>
          <p:cNvPicPr>
            <a:picLocks noChangeAspect="1"/>
          </p:cNvPicPr>
          <p:nvPr/>
        </p:nvPicPr>
        <p:blipFill>
          <a:blip r:embed="rId5"/>
          <a:stretch>
            <a:fillRect/>
          </a:stretch>
        </p:blipFill>
        <p:spPr>
          <a:xfrm>
            <a:off x="5812221" y="2759824"/>
            <a:ext cx="6007884" cy="3029357"/>
          </a:xfrm>
          <a:prstGeom prst="rect">
            <a:avLst/>
          </a:prstGeom>
        </p:spPr>
      </p:pic>
    </p:spTree>
    <p:extLst>
      <p:ext uri="{BB962C8B-B14F-4D97-AF65-F5344CB8AC3E}">
        <p14:creationId xmlns:p14="http://schemas.microsoft.com/office/powerpoint/2010/main" val="2907886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1C8771-28C7-B994-186E-980B1854CC4B}"/>
              </a:ext>
            </a:extLst>
          </p:cNvPr>
          <p:cNvPicPr>
            <a:picLocks noChangeAspect="1"/>
          </p:cNvPicPr>
          <p:nvPr/>
        </p:nvPicPr>
        <p:blipFill>
          <a:blip r:embed="rId2"/>
          <a:stretch>
            <a:fillRect/>
          </a:stretch>
        </p:blipFill>
        <p:spPr>
          <a:xfrm>
            <a:off x="3495" y="0"/>
            <a:ext cx="12185010" cy="6858000"/>
          </a:xfrm>
          <a:prstGeom prst="rect">
            <a:avLst/>
          </a:prstGeom>
        </p:spPr>
      </p:pic>
      <p:sp>
        <p:nvSpPr>
          <p:cNvPr id="6" name="Rectangle 5">
            <a:extLst>
              <a:ext uri="{FF2B5EF4-FFF2-40B4-BE49-F238E27FC236}">
                <a16:creationId xmlns:a16="http://schemas.microsoft.com/office/drawing/2014/main" id="{E0F102C4-B740-BC82-17FB-A1493500D1A4}"/>
              </a:ext>
            </a:extLst>
          </p:cNvPr>
          <p:cNvSpPr/>
          <p:nvPr/>
        </p:nvSpPr>
        <p:spPr>
          <a:xfrm>
            <a:off x="1535296" y="2709887"/>
            <a:ext cx="9121407" cy="2215991"/>
          </a:xfrm>
          <a:prstGeom prst="rect">
            <a:avLst/>
          </a:prstGeom>
          <a:noFill/>
        </p:spPr>
        <p:txBody>
          <a:bodyPr wrap="none" lIns="91440" tIns="45720" rIns="91440" bIns="45720">
            <a:spAutoFit/>
          </a:bodyPr>
          <a:lstStyle/>
          <a:p>
            <a:pPr algn="ctr"/>
            <a:r>
              <a:rPr lang="en-US" sz="13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kayaTelivigala" pitchFamily="2" charset="77"/>
                <a:cs typeface="AkayaTelivigala" pitchFamily="2" charset="77"/>
              </a:rPr>
              <a:t>THANK YOU</a:t>
            </a:r>
          </a:p>
        </p:txBody>
      </p:sp>
    </p:spTree>
    <p:extLst>
      <p:ext uri="{BB962C8B-B14F-4D97-AF65-F5344CB8AC3E}">
        <p14:creationId xmlns:p14="http://schemas.microsoft.com/office/powerpoint/2010/main" val="965385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B1DA2-161B-F9DA-7F80-980782AB2CEE}"/>
              </a:ext>
            </a:extLst>
          </p:cNvPr>
          <p:cNvPicPr>
            <a:picLocks noChangeAspect="1"/>
          </p:cNvPicPr>
          <p:nvPr/>
        </p:nvPicPr>
        <p:blipFill>
          <a:blip r:embed="rId2"/>
          <a:stretch>
            <a:fillRect/>
          </a:stretch>
        </p:blipFill>
        <p:spPr>
          <a:xfrm>
            <a:off x="0" y="4532"/>
            <a:ext cx="12191999" cy="6861934"/>
          </a:xfrm>
          <a:prstGeom prst="rect">
            <a:avLst/>
          </a:prstGeom>
        </p:spPr>
      </p:pic>
      <p:sp>
        <p:nvSpPr>
          <p:cNvPr id="2" name="Title 1">
            <a:extLst>
              <a:ext uri="{FF2B5EF4-FFF2-40B4-BE49-F238E27FC236}">
                <a16:creationId xmlns:a16="http://schemas.microsoft.com/office/drawing/2014/main" id="{54B88414-AC16-D433-8B21-484CE80AF47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About UTA </a:t>
            </a:r>
            <a:r>
              <a:rPr lang="en-US" b="1" dirty="0" err="1">
                <a:latin typeface="Times New Roman" panose="02020603050405020304" pitchFamily="18" charset="0"/>
                <a:cs typeface="Times New Roman" panose="02020603050405020304" pitchFamily="18" charset="0"/>
              </a:rPr>
              <a:t>GoRide</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927171F-AA2C-2F82-F17A-032162FA80D7}"/>
              </a:ext>
            </a:extLst>
          </p:cNvPr>
          <p:cNvSpPr>
            <a:spLocks noGrp="1"/>
          </p:cNvSpPr>
          <p:nvPr>
            <p:ph idx="1"/>
          </p:nvPr>
        </p:nvSpPr>
        <p:spPr>
          <a:xfrm>
            <a:off x="838199" y="1690688"/>
            <a:ext cx="10515600" cy="4351338"/>
          </a:xfrm>
        </p:spPr>
        <p:txBody>
          <a:bodyPr>
            <a:noAutofit/>
          </a:bodyPr>
          <a:lstStyle/>
          <a:p>
            <a:r>
              <a:rPr lang="en-US" sz="1800" dirty="0"/>
              <a:t>UTA </a:t>
            </a:r>
            <a:r>
              <a:rPr lang="en-US" sz="1800" dirty="0" err="1"/>
              <a:t>GoRide</a:t>
            </a:r>
            <a:r>
              <a:rPr lang="en-US" sz="1800" dirty="0"/>
              <a:t> - UTA’s official mobile ticketing app! It provides a convenient solution to pay for your transit fare with your smartphone. </a:t>
            </a:r>
          </a:p>
          <a:p>
            <a:pPr marL="0" indent="0">
              <a:buNone/>
            </a:pPr>
            <a:endParaRPr lang="en-US" sz="1800" dirty="0"/>
          </a:p>
          <a:p>
            <a:r>
              <a:rPr lang="en-US" sz="1800" dirty="0"/>
              <a:t>Customers can use the mobile ticketing app UTA </a:t>
            </a:r>
            <a:r>
              <a:rPr lang="en-US" sz="1800" dirty="0" err="1"/>
              <a:t>GoRide</a:t>
            </a:r>
            <a:r>
              <a:rPr lang="en-US" sz="1800" dirty="0"/>
              <a:t> to plan their trip and purchase fare products for specific UTA services. </a:t>
            </a:r>
          </a:p>
          <a:p>
            <a:pPr marL="0" indent="0">
              <a:buNone/>
            </a:pPr>
            <a:endParaRPr lang="en-US" sz="1800" dirty="0"/>
          </a:p>
          <a:p>
            <a:r>
              <a:rPr lang="en-US" sz="1800" dirty="0"/>
              <a:t>Riders can purchase one-way tickets through the app. Once passengers are prepared to board their bus or train, they need to activate their fares.</a:t>
            </a:r>
          </a:p>
          <a:p>
            <a:endParaRPr lang="en-US" sz="1800" dirty="0"/>
          </a:p>
          <a:p>
            <a:r>
              <a:rPr lang="en-US" sz="1800" dirty="0"/>
              <a:t>If the app isn’t responsive, customer can try logging out of the app and logging back in first. If they continue to experience technical difficulties, navigate to the “Help” tab in the app, or contact UTA Customer Service at 1-801-RIDE-UTA (743-3882) or http://</a:t>
            </a:r>
            <a:r>
              <a:rPr lang="en-US" sz="1800" dirty="0" err="1"/>
              <a:t>www.rideuta.com</a:t>
            </a:r>
            <a:r>
              <a:rPr lang="en-US" sz="1800" dirty="0"/>
              <a:t>/Rider-Info/Contact-Us.</a:t>
            </a:r>
          </a:p>
          <a:p>
            <a:pPr marL="0" indent="0">
              <a:buNone/>
            </a:pPr>
            <a:endParaRPr lang="en-US" sz="1800" dirty="0"/>
          </a:p>
        </p:txBody>
      </p:sp>
    </p:spTree>
    <p:extLst>
      <p:ext uri="{BB962C8B-B14F-4D97-AF65-F5344CB8AC3E}">
        <p14:creationId xmlns:p14="http://schemas.microsoft.com/office/powerpoint/2010/main" val="358502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4F7C1E-0C5D-5987-5324-97C0208B346F}"/>
              </a:ext>
            </a:extLst>
          </p:cNvPr>
          <p:cNvPicPr>
            <a:picLocks noChangeAspect="1"/>
          </p:cNvPicPr>
          <p:nvPr/>
        </p:nvPicPr>
        <p:blipFill>
          <a:blip r:embed="rId2"/>
          <a:stretch>
            <a:fillRect/>
          </a:stretch>
        </p:blipFill>
        <p:spPr>
          <a:xfrm>
            <a:off x="3494" y="0"/>
            <a:ext cx="12188505" cy="6859967"/>
          </a:xfrm>
          <a:prstGeom prst="rect">
            <a:avLst/>
          </a:prstGeom>
        </p:spPr>
      </p:pic>
      <p:sp>
        <p:nvSpPr>
          <p:cNvPr id="6" name="Title 1">
            <a:extLst>
              <a:ext uri="{FF2B5EF4-FFF2-40B4-BE49-F238E27FC236}">
                <a16:creationId xmlns:a16="http://schemas.microsoft.com/office/drawing/2014/main" id="{A8C386B9-1C93-5738-0680-C8DF6E36DE51}"/>
              </a:ext>
            </a:extLst>
          </p:cNvPr>
          <p:cNvSpPr>
            <a:spLocks noGrp="1"/>
          </p:cNvSpPr>
          <p:nvPr>
            <p:ph type="title"/>
          </p:nvPr>
        </p:nvSpPr>
        <p:spPr>
          <a:xfrm>
            <a:off x="838200" y="-134606"/>
            <a:ext cx="10515600" cy="1325563"/>
          </a:xfrm>
        </p:spPr>
        <p:txBody>
          <a:bodyPr/>
          <a:lstStyle/>
          <a:p>
            <a:r>
              <a:rPr lang="en-US" b="1" dirty="0">
                <a:latin typeface="Times New Roman" panose="02020603050405020304" pitchFamily="18" charset="0"/>
                <a:cs typeface="Times New Roman" panose="02020603050405020304" pitchFamily="18" charset="0"/>
              </a:rPr>
              <a:t>HOW TO USE THE UTA GORIDE APP : </a:t>
            </a:r>
          </a:p>
        </p:txBody>
      </p:sp>
      <p:pic>
        <p:nvPicPr>
          <p:cNvPr id="7" name="Picture 6">
            <a:extLst>
              <a:ext uri="{FF2B5EF4-FFF2-40B4-BE49-F238E27FC236}">
                <a16:creationId xmlns:a16="http://schemas.microsoft.com/office/drawing/2014/main" id="{11E63007-0342-1F2C-8AA4-FC3FB62382E0}"/>
              </a:ext>
            </a:extLst>
          </p:cNvPr>
          <p:cNvPicPr>
            <a:picLocks noChangeAspect="1"/>
          </p:cNvPicPr>
          <p:nvPr/>
        </p:nvPicPr>
        <p:blipFill>
          <a:blip r:embed="rId3"/>
          <a:stretch>
            <a:fillRect/>
          </a:stretch>
        </p:blipFill>
        <p:spPr>
          <a:xfrm>
            <a:off x="2890346" y="1040525"/>
            <a:ext cx="5927833" cy="5675586"/>
          </a:xfrm>
          <a:prstGeom prst="rect">
            <a:avLst/>
          </a:prstGeom>
        </p:spPr>
      </p:pic>
    </p:spTree>
    <p:extLst>
      <p:ext uri="{BB962C8B-B14F-4D97-AF65-F5344CB8AC3E}">
        <p14:creationId xmlns:p14="http://schemas.microsoft.com/office/powerpoint/2010/main" val="1247466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39508-F8A0-8E2F-7AD7-B16CEBD69167}"/>
              </a:ext>
            </a:extLst>
          </p:cNvPr>
          <p:cNvPicPr>
            <a:picLocks noChangeAspect="1"/>
          </p:cNvPicPr>
          <p:nvPr/>
        </p:nvPicPr>
        <p:blipFill>
          <a:blip r:embed="rId2"/>
          <a:stretch>
            <a:fillRect/>
          </a:stretch>
        </p:blipFill>
        <p:spPr>
          <a:xfrm>
            <a:off x="0" y="0"/>
            <a:ext cx="12192000" cy="6861934"/>
          </a:xfrm>
          <a:prstGeom prst="rect">
            <a:avLst/>
          </a:prstGeom>
        </p:spPr>
      </p:pic>
      <p:sp>
        <p:nvSpPr>
          <p:cNvPr id="2" name="Title 1">
            <a:extLst>
              <a:ext uri="{FF2B5EF4-FFF2-40B4-BE49-F238E27FC236}">
                <a16:creationId xmlns:a16="http://schemas.microsoft.com/office/drawing/2014/main" id="{CF9EE808-40FC-A72A-1F23-0159A03D5BB6}"/>
              </a:ext>
            </a:extLst>
          </p:cNvPr>
          <p:cNvSpPr>
            <a:spLocks noGrp="1"/>
          </p:cNvSpPr>
          <p:nvPr>
            <p:ph type="title"/>
          </p:nvPr>
        </p:nvSpPr>
        <p:spPr/>
        <p:txBody>
          <a:bodyPr/>
          <a:lstStyle/>
          <a:p>
            <a:r>
              <a:rPr lang="en-US" b="1" dirty="0"/>
              <a:t>KEY BUSINESS REQUIREMENTS</a:t>
            </a:r>
          </a:p>
        </p:txBody>
      </p:sp>
      <p:sp>
        <p:nvSpPr>
          <p:cNvPr id="3" name="Content Placeholder 2">
            <a:extLst>
              <a:ext uri="{FF2B5EF4-FFF2-40B4-BE49-F238E27FC236}">
                <a16:creationId xmlns:a16="http://schemas.microsoft.com/office/drawing/2014/main" id="{B926E9DB-7340-2E7A-8F74-7CDCAD9521D9}"/>
              </a:ext>
            </a:extLst>
          </p:cNvPr>
          <p:cNvSpPr>
            <a:spLocks noGrp="1"/>
          </p:cNvSpPr>
          <p:nvPr>
            <p:ph idx="1"/>
          </p:nvPr>
        </p:nvSpPr>
        <p:spPr/>
        <p:txBody>
          <a:bodyPr>
            <a:normAutofit fontScale="85000" lnSpcReduction="20000"/>
          </a:bodyPr>
          <a:lstStyle/>
          <a:p>
            <a:r>
              <a:rPr lang="en-US" dirty="0"/>
              <a:t>Once a customer completes signing up in the mobile application with phone number, a unique Customer ID is generated.</a:t>
            </a:r>
          </a:p>
          <a:p>
            <a:r>
              <a:rPr lang="en-US" dirty="0"/>
              <a:t>The mobile application provides three types of one-way routes: One-way, Express &amp; Park City for the customer to choose from. </a:t>
            </a:r>
          </a:p>
          <a:p>
            <a:r>
              <a:rPr lang="en-US" dirty="0"/>
              <a:t>Customers have discounted prices depending on which category they fall into like 65+, Medicare Holders, Disabled etc..</a:t>
            </a:r>
          </a:p>
          <a:p>
            <a:r>
              <a:rPr lang="en-US" dirty="0"/>
              <a:t>Customers can activate their tickets and can use them within their validity period.</a:t>
            </a:r>
          </a:p>
          <a:p>
            <a:r>
              <a:rPr lang="en-US" dirty="0"/>
              <a:t>Customers can check the status of the ticket if its Active, Inactive or Expired on the app.</a:t>
            </a:r>
          </a:p>
          <a:p>
            <a:r>
              <a:rPr lang="en-US" dirty="0"/>
              <a:t>Customers can also check their previous ride history in the Rider history section.</a:t>
            </a:r>
          </a:p>
          <a:p>
            <a:r>
              <a:rPr lang="en-US" dirty="0"/>
              <a:t>Additionally, customers can also provide a rating/feedback to UTA about their user experience with the app.</a:t>
            </a:r>
          </a:p>
        </p:txBody>
      </p:sp>
    </p:spTree>
    <p:extLst>
      <p:ext uri="{BB962C8B-B14F-4D97-AF65-F5344CB8AC3E}">
        <p14:creationId xmlns:p14="http://schemas.microsoft.com/office/powerpoint/2010/main" val="31257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5CB656-28EA-8279-BE99-78F0FCA6D44D}"/>
              </a:ext>
            </a:extLst>
          </p:cNvPr>
          <p:cNvPicPr>
            <a:picLocks noChangeAspect="1"/>
          </p:cNvPicPr>
          <p:nvPr/>
        </p:nvPicPr>
        <p:blipFill>
          <a:blip r:embed="rId2"/>
          <a:stretch>
            <a:fillRect/>
          </a:stretch>
        </p:blipFill>
        <p:spPr>
          <a:xfrm>
            <a:off x="3495" y="0"/>
            <a:ext cx="12188504" cy="6859966"/>
          </a:xfrm>
          <a:prstGeom prst="rect">
            <a:avLst/>
          </a:prstGeom>
        </p:spPr>
      </p:pic>
      <p:sp>
        <p:nvSpPr>
          <p:cNvPr id="2" name="Title 1">
            <a:extLst>
              <a:ext uri="{FF2B5EF4-FFF2-40B4-BE49-F238E27FC236}">
                <a16:creationId xmlns:a16="http://schemas.microsoft.com/office/drawing/2014/main" id="{68A2FA17-282E-23FB-9DDA-0C2F8B09FA7A}"/>
              </a:ext>
            </a:extLst>
          </p:cNvPr>
          <p:cNvSpPr>
            <a:spLocks noGrp="1"/>
          </p:cNvSpPr>
          <p:nvPr>
            <p:ph type="title"/>
          </p:nvPr>
        </p:nvSpPr>
        <p:spPr>
          <a:xfrm>
            <a:off x="838200" y="336136"/>
            <a:ext cx="10515600" cy="1325563"/>
          </a:xfrm>
        </p:spPr>
        <p:txBody>
          <a:bodyPr/>
          <a:lstStyle/>
          <a:p>
            <a:r>
              <a:rPr lang="en-US" b="1" dirty="0"/>
              <a:t>Conceptual Model</a:t>
            </a:r>
          </a:p>
        </p:txBody>
      </p:sp>
      <p:pic>
        <p:nvPicPr>
          <p:cNvPr id="4" name="Content Placeholder 3">
            <a:extLst>
              <a:ext uri="{FF2B5EF4-FFF2-40B4-BE49-F238E27FC236}">
                <a16:creationId xmlns:a16="http://schemas.microsoft.com/office/drawing/2014/main" id="{D349CA42-0643-CC1C-21AF-39A9CDD5CF63}"/>
              </a:ext>
            </a:extLst>
          </p:cNvPr>
          <p:cNvPicPr>
            <a:picLocks noGrp="1" noChangeAspect="1"/>
          </p:cNvPicPr>
          <p:nvPr>
            <p:ph idx="1"/>
          </p:nvPr>
        </p:nvPicPr>
        <p:blipFill>
          <a:blip r:embed="rId3"/>
          <a:stretch>
            <a:fillRect/>
          </a:stretch>
        </p:blipFill>
        <p:spPr>
          <a:xfrm>
            <a:off x="5210107" y="1573687"/>
            <a:ext cx="6855769" cy="4948177"/>
          </a:xfrm>
          <a:prstGeom prst="rect">
            <a:avLst/>
          </a:prstGeom>
        </p:spPr>
      </p:pic>
      <p:sp>
        <p:nvSpPr>
          <p:cNvPr id="5" name="TextBox 4">
            <a:extLst>
              <a:ext uri="{FF2B5EF4-FFF2-40B4-BE49-F238E27FC236}">
                <a16:creationId xmlns:a16="http://schemas.microsoft.com/office/drawing/2014/main" id="{52AB689A-80E1-3C69-3E2E-791DDE7DF361}"/>
              </a:ext>
            </a:extLst>
          </p:cNvPr>
          <p:cNvSpPr txBox="1"/>
          <p:nvPr/>
        </p:nvSpPr>
        <p:spPr>
          <a:xfrm>
            <a:off x="0" y="1912085"/>
            <a:ext cx="5336230" cy="3754874"/>
          </a:xfrm>
          <a:prstGeom prst="rect">
            <a:avLst/>
          </a:prstGeom>
          <a:noFill/>
        </p:spPr>
        <p:txBody>
          <a:bodyPr wrap="square" rtlCol="0">
            <a:spAutoFit/>
          </a:bodyPr>
          <a:lstStyle/>
          <a:p>
            <a:pPr marL="171450" indent="-171450">
              <a:buFont typeface="Arial" panose="020B0604020202020204" pitchFamily="34" charset="0"/>
              <a:buChar char="•"/>
            </a:pPr>
            <a:r>
              <a:rPr lang="en-US" sz="1400" dirty="0"/>
              <a:t>The three main entities consist of Customer, Ticket, </a:t>
            </a:r>
            <a:r>
              <a:rPr lang="en-US" sz="1400" dirty="0" err="1"/>
              <a:t>Ticket_Type</a:t>
            </a:r>
            <a:r>
              <a:rPr lang="en-US" sz="1400" dirty="0"/>
              <a:t> and two weak entities Payment details and Rating. CUSTOMER_ID uniquely identifies the Customer entity.</a:t>
            </a:r>
          </a:p>
          <a:p>
            <a:endParaRPr lang="en-US" sz="1400" dirty="0"/>
          </a:p>
          <a:p>
            <a:pPr marL="171450" indent="-171450">
              <a:buFont typeface="Arial" panose="020B0604020202020204" pitchFamily="34" charset="0"/>
              <a:buChar char="•"/>
            </a:pPr>
            <a:r>
              <a:rPr lang="en-US" sz="1400" dirty="0"/>
              <a:t>Our model consists of three types : One-way, Express and Park City. Each type is identified by a unique TICKET_ID.</a:t>
            </a:r>
          </a:p>
          <a:p>
            <a:endParaRPr lang="en-US" sz="1400" dirty="0"/>
          </a:p>
          <a:p>
            <a:pPr marL="171450" indent="-171450">
              <a:buFont typeface="Arial" panose="020B0604020202020204" pitchFamily="34" charset="0"/>
              <a:buChar char="•"/>
            </a:pPr>
            <a:r>
              <a:rPr lang="en-US" sz="1400" dirty="0"/>
              <a:t>Among the cardinality constraints, there is a 1 to many relationship between Customer and Ticket since a customer can buy multiple tickets, but the vice versa isn’t true. </a:t>
            </a:r>
          </a:p>
          <a:p>
            <a:endParaRPr lang="en-US" sz="1400" dirty="0"/>
          </a:p>
          <a:p>
            <a:pPr marL="171450" indent="-171450">
              <a:buFont typeface="Arial" panose="020B0604020202020204" pitchFamily="34" charset="0"/>
              <a:buChar char="•"/>
            </a:pPr>
            <a:r>
              <a:rPr lang="en-US" sz="1400" dirty="0"/>
              <a:t>The weak entities Payment Details and Rating, cannot exist without the Customer. They both cannot exist without a customer entity record associated with them.</a:t>
            </a:r>
          </a:p>
          <a:p>
            <a:endParaRPr lang="en-US" sz="1400" dirty="0"/>
          </a:p>
          <a:p>
            <a:pPr marL="171450" indent="-171450">
              <a:buFont typeface="Arial" panose="020B0604020202020204" pitchFamily="34" charset="0"/>
              <a:buChar char="•"/>
            </a:pPr>
            <a:r>
              <a:rPr lang="en-US" sz="1400" dirty="0"/>
              <a:t>The customer can also provide multiple ratings which can be used to track the performance of the app from customer perspective. </a:t>
            </a:r>
          </a:p>
        </p:txBody>
      </p:sp>
    </p:spTree>
    <p:extLst>
      <p:ext uri="{BB962C8B-B14F-4D97-AF65-F5344CB8AC3E}">
        <p14:creationId xmlns:p14="http://schemas.microsoft.com/office/powerpoint/2010/main" val="52458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A388DB-E94E-11DA-A226-B3A674BCFA87}"/>
              </a:ext>
            </a:extLst>
          </p:cNvPr>
          <p:cNvPicPr>
            <a:picLocks noChangeAspect="1"/>
          </p:cNvPicPr>
          <p:nvPr/>
        </p:nvPicPr>
        <p:blipFill>
          <a:blip r:embed="rId2"/>
          <a:stretch>
            <a:fillRect/>
          </a:stretch>
        </p:blipFill>
        <p:spPr>
          <a:xfrm>
            <a:off x="3495" y="0"/>
            <a:ext cx="12185010" cy="6858000"/>
          </a:xfrm>
          <a:prstGeom prst="rect">
            <a:avLst/>
          </a:prstGeom>
        </p:spPr>
      </p:pic>
      <p:sp>
        <p:nvSpPr>
          <p:cNvPr id="2" name="Title 1">
            <a:extLst>
              <a:ext uri="{FF2B5EF4-FFF2-40B4-BE49-F238E27FC236}">
                <a16:creationId xmlns:a16="http://schemas.microsoft.com/office/drawing/2014/main" id="{38FAF1A0-6E21-49D5-240C-A957A7F52A47}"/>
              </a:ext>
            </a:extLst>
          </p:cNvPr>
          <p:cNvSpPr>
            <a:spLocks noGrp="1"/>
          </p:cNvSpPr>
          <p:nvPr>
            <p:ph type="title"/>
          </p:nvPr>
        </p:nvSpPr>
        <p:spPr/>
        <p:txBody>
          <a:bodyPr/>
          <a:lstStyle/>
          <a:p>
            <a:r>
              <a:rPr lang="en-US" b="1" dirty="0"/>
              <a:t>LOGICAL MODEL</a:t>
            </a:r>
          </a:p>
        </p:txBody>
      </p:sp>
      <p:sp>
        <p:nvSpPr>
          <p:cNvPr id="3" name="Content Placeholder 2">
            <a:extLst>
              <a:ext uri="{FF2B5EF4-FFF2-40B4-BE49-F238E27FC236}">
                <a16:creationId xmlns:a16="http://schemas.microsoft.com/office/drawing/2014/main" id="{2818B77C-224F-ACD3-9629-E96FA7F26838}"/>
              </a:ext>
            </a:extLst>
          </p:cNvPr>
          <p:cNvSpPr>
            <a:spLocks noGrp="1"/>
          </p:cNvSpPr>
          <p:nvPr>
            <p:ph idx="1"/>
          </p:nvPr>
        </p:nvSpPr>
        <p:spPr>
          <a:xfrm>
            <a:off x="365233" y="2341233"/>
            <a:ext cx="4974021" cy="4351338"/>
          </a:xfrm>
        </p:spPr>
        <p:txBody>
          <a:bodyPr>
            <a:normAutofit/>
          </a:bodyPr>
          <a:lstStyle/>
          <a:p>
            <a:r>
              <a:rPr lang="en-US" sz="1800" dirty="0"/>
              <a:t>The ticket table has 2 foreign keys </a:t>
            </a:r>
            <a:r>
              <a:rPr lang="en-US" sz="1800" dirty="0" err="1"/>
              <a:t>Customer_Id</a:t>
            </a:r>
            <a:r>
              <a:rPr lang="en-US" sz="1800" dirty="0"/>
              <a:t> and </a:t>
            </a:r>
            <a:r>
              <a:rPr lang="en-US" sz="1800" dirty="0" err="1"/>
              <a:t>TicketType_ID</a:t>
            </a:r>
            <a:r>
              <a:rPr lang="en-US" sz="1800" dirty="0"/>
              <a:t> from Customer and </a:t>
            </a:r>
            <a:r>
              <a:rPr lang="en-US" sz="1800" dirty="0" err="1"/>
              <a:t>Ticket_Type</a:t>
            </a:r>
            <a:r>
              <a:rPr lang="en-US" sz="1800" dirty="0"/>
              <a:t> table. </a:t>
            </a:r>
          </a:p>
          <a:p>
            <a:r>
              <a:rPr lang="en-US" sz="1800" dirty="0"/>
              <a:t>The Ticket table has the most attributes which helps to further monitor the status and datetime details of </a:t>
            </a:r>
            <a:r>
              <a:rPr lang="en-US" sz="1800" dirty="0" err="1"/>
              <a:t>updation</a:t>
            </a:r>
            <a:r>
              <a:rPr lang="en-US" sz="1800" dirty="0"/>
              <a:t> of the ticket status.</a:t>
            </a:r>
          </a:p>
          <a:p>
            <a:r>
              <a:rPr lang="en-US" sz="1800" dirty="0"/>
              <a:t>In Customer table, we are tracking information like First and Last Name, Phone Number and Email address from customer. This is useful when generating a Customer ID. </a:t>
            </a:r>
          </a:p>
        </p:txBody>
      </p:sp>
      <p:pic>
        <p:nvPicPr>
          <p:cNvPr id="5" name="Picture 4">
            <a:extLst>
              <a:ext uri="{FF2B5EF4-FFF2-40B4-BE49-F238E27FC236}">
                <a16:creationId xmlns:a16="http://schemas.microsoft.com/office/drawing/2014/main" id="{0D6023BC-DDF6-0F93-3AC1-206F6C94C40D}"/>
              </a:ext>
            </a:extLst>
          </p:cNvPr>
          <p:cNvPicPr>
            <a:picLocks noChangeAspect="1"/>
          </p:cNvPicPr>
          <p:nvPr/>
        </p:nvPicPr>
        <p:blipFill>
          <a:blip r:embed="rId3"/>
          <a:stretch>
            <a:fillRect/>
          </a:stretch>
        </p:blipFill>
        <p:spPr>
          <a:xfrm>
            <a:off x="5339254" y="1849822"/>
            <a:ext cx="6637283" cy="4004440"/>
          </a:xfrm>
          <a:prstGeom prst="rect">
            <a:avLst/>
          </a:prstGeom>
        </p:spPr>
      </p:pic>
    </p:spTree>
    <p:extLst>
      <p:ext uri="{BB962C8B-B14F-4D97-AF65-F5344CB8AC3E}">
        <p14:creationId xmlns:p14="http://schemas.microsoft.com/office/powerpoint/2010/main" val="3754292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E616B-7EDC-3482-6462-B4B3F30CAB44}"/>
              </a:ext>
            </a:extLst>
          </p:cNvPr>
          <p:cNvPicPr>
            <a:picLocks noChangeAspect="1"/>
          </p:cNvPicPr>
          <p:nvPr/>
        </p:nvPicPr>
        <p:blipFill>
          <a:blip r:embed="rId2"/>
          <a:stretch>
            <a:fillRect/>
          </a:stretch>
        </p:blipFill>
        <p:spPr>
          <a:xfrm>
            <a:off x="3495" y="0"/>
            <a:ext cx="12185010" cy="6858000"/>
          </a:xfrm>
          <a:prstGeom prst="rect">
            <a:avLst/>
          </a:prstGeom>
        </p:spPr>
      </p:pic>
      <p:sp>
        <p:nvSpPr>
          <p:cNvPr id="2" name="Title 1">
            <a:extLst>
              <a:ext uri="{FF2B5EF4-FFF2-40B4-BE49-F238E27FC236}">
                <a16:creationId xmlns:a16="http://schemas.microsoft.com/office/drawing/2014/main" id="{A1C2FCCB-CEB6-36C9-5CFE-D9FF6E0E6801}"/>
              </a:ext>
            </a:extLst>
          </p:cNvPr>
          <p:cNvSpPr>
            <a:spLocks noGrp="1"/>
          </p:cNvSpPr>
          <p:nvPr>
            <p:ph type="title"/>
          </p:nvPr>
        </p:nvSpPr>
        <p:spPr/>
        <p:txBody>
          <a:bodyPr/>
          <a:lstStyle/>
          <a:p>
            <a:r>
              <a:rPr lang="en-US" b="1" dirty="0"/>
              <a:t>PHYSICAL MODEL</a:t>
            </a:r>
          </a:p>
        </p:txBody>
      </p:sp>
      <p:pic>
        <p:nvPicPr>
          <p:cNvPr id="5" name="Picture 4">
            <a:extLst>
              <a:ext uri="{FF2B5EF4-FFF2-40B4-BE49-F238E27FC236}">
                <a16:creationId xmlns:a16="http://schemas.microsoft.com/office/drawing/2014/main" id="{891794E6-F441-498D-6C9E-C39BC1FB1C17}"/>
              </a:ext>
            </a:extLst>
          </p:cNvPr>
          <p:cNvPicPr>
            <a:picLocks noChangeAspect="1"/>
          </p:cNvPicPr>
          <p:nvPr/>
        </p:nvPicPr>
        <p:blipFill>
          <a:blip r:embed="rId3"/>
          <a:stretch>
            <a:fillRect/>
          </a:stretch>
        </p:blipFill>
        <p:spPr>
          <a:xfrm>
            <a:off x="1608083" y="1429408"/>
            <a:ext cx="9126705" cy="4960882"/>
          </a:xfrm>
          <a:prstGeom prst="rect">
            <a:avLst/>
          </a:prstGeom>
        </p:spPr>
      </p:pic>
    </p:spTree>
    <p:extLst>
      <p:ext uri="{BB962C8B-B14F-4D97-AF65-F5344CB8AC3E}">
        <p14:creationId xmlns:p14="http://schemas.microsoft.com/office/powerpoint/2010/main" val="129596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4996E4-C346-E781-211A-F647AE3E9786}"/>
              </a:ext>
            </a:extLst>
          </p:cNvPr>
          <p:cNvPicPr>
            <a:picLocks noChangeAspect="1"/>
          </p:cNvPicPr>
          <p:nvPr/>
        </p:nvPicPr>
        <p:blipFill>
          <a:blip r:embed="rId2"/>
          <a:stretch>
            <a:fillRect/>
          </a:stretch>
        </p:blipFill>
        <p:spPr>
          <a:xfrm>
            <a:off x="3495" y="-61033"/>
            <a:ext cx="12188505" cy="6859967"/>
          </a:xfrm>
          <a:prstGeom prst="rect">
            <a:avLst/>
          </a:prstGeom>
        </p:spPr>
      </p:pic>
      <p:sp>
        <p:nvSpPr>
          <p:cNvPr id="2" name="Title 1">
            <a:extLst>
              <a:ext uri="{FF2B5EF4-FFF2-40B4-BE49-F238E27FC236}">
                <a16:creationId xmlns:a16="http://schemas.microsoft.com/office/drawing/2014/main" id="{92F0B5A6-7D92-3A0E-110F-65F98441F717}"/>
              </a:ext>
            </a:extLst>
          </p:cNvPr>
          <p:cNvSpPr>
            <a:spLocks noGrp="1"/>
          </p:cNvSpPr>
          <p:nvPr>
            <p:ph type="title"/>
          </p:nvPr>
        </p:nvSpPr>
        <p:spPr>
          <a:xfrm>
            <a:off x="838200" y="-61033"/>
            <a:ext cx="10515600" cy="1325563"/>
          </a:xfrm>
        </p:spPr>
        <p:txBody>
          <a:bodyPr/>
          <a:lstStyle/>
          <a:p>
            <a:r>
              <a:rPr lang="en-US" b="1" dirty="0"/>
              <a:t>FINAL REQUIREMENTS</a:t>
            </a:r>
          </a:p>
        </p:txBody>
      </p:sp>
      <p:pic>
        <p:nvPicPr>
          <p:cNvPr id="5" name="Picture 4">
            <a:extLst>
              <a:ext uri="{FF2B5EF4-FFF2-40B4-BE49-F238E27FC236}">
                <a16:creationId xmlns:a16="http://schemas.microsoft.com/office/drawing/2014/main" id="{A68DFBEC-4AE8-8657-9AD7-DCD37EA97E1F}"/>
              </a:ext>
            </a:extLst>
          </p:cNvPr>
          <p:cNvPicPr>
            <a:picLocks noChangeAspect="1"/>
          </p:cNvPicPr>
          <p:nvPr/>
        </p:nvPicPr>
        <p:blipFill>
          <a:blip r:embed="rId3"/>
          <a:stretch>
            <a:fillRect/>
          </a:stretch>
        </p:blipFill>
        <p:spPr>
          <a:xfrm>
            <a:off x="2638097" y="1082566"/>
            <a:ext cx="5791200" cy="5349765"/>
          </a:xfrm>
          <a:prstGeom prst="rect">
            <a:avLst/>
          </a:prstGeom>
          <a:effectLst>
            <a:softEdge rad="0"/>
          </a:effectLst>
        </p:spPr>
      </p:pic>
    </p:spTree>
    <p:extLst>
      <p:ext uri="{BB962C8B-B14F-4D97-AF65-F5344CB8AC3E}">
        <p14:creationId xmlns:p14="http://schemas.microsoft.com/office/powerpoint/2010/main" val="236213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6F5020-AFC2-9C71-6935-3D0B120859A5}"/>
              </a:ext>
            </a:extLst>
          </p:cNvPr>
          <p:cNvPicPr>
            <a:picLocks noChangeAspect="1"/>
          </p:cNvPicPr>
          <p:nvPr/>
        </p:nvPicPr>
        <p:blipFill>
          <a:blip r:embed="rId2"/>
          <a:stretch>
            <a:fillRect/>
          </a:stretch>
        </p:blipFill>
        <p:spPr>
          <a:xfrm>
            <a:off x="3495" y="0"/>
            <a:ext cx="12185010" cy="6858000"/>
          </a:xfrm>
          <a:prstGeom prst="rect">
            <a:avLst/>
          </a:prstGeom>
        </p:spPr>
      </p:pic>
      <p:pic>
        <p:nvPicPr>
          <p:cNvPr id="6" name="Picture 5">
            <a:extLst>
              <a:ext uri="{FF2B5EF4-FFF2-40B4-BE49-F238E27FC236}">
                <a16:creationId xmlns:a16="http://schemas.microsoft.com/office/drawing/2014/main" id="{2A253FAA-06E0-49D4-E9B1-E58F137B669C}"/>
              </a:ext>
            </a:extLst>
          </p:cNvPr>
          <p:cNvPicPr>
            <a:picLocks noChangeAspect="1"/>
          </p:cNvPicPr>
          <p:nvPr/>
        </p:nvPicPr>
        <p:blipFill>
          <a:blip r:embed="rId3"/>
          <a:stretch>
            <a:fillRect/>
          </a:stretch>
        </p:blipFill>
        <p:spPr>
          <a:xfrm>
            <a:off x="2501234" y="1085194"/>
            <a:ext cx="6302888" cy="4687612"/>
          </a:xfrm>
          <a:prstGeom prst="rect">
            <a:avLst/>
          </a:prstGeom>
        </p:spPr>
      </p:pic>
    </p:spTree>
    <p:extLst>
      <p:ext uri="{BB962C8B-B14F-4D97-AF65-F5344CB8AC3E}">
        <p14:creationId xmlns:p14="http://schemas.microsoft.com/office/powerpoint/2010/main" val="1086742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519</Words>
  <Application>Microsoft Macintosh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AkayaTelivigala</vt:lpstr>
      <vt:lpstr>Arial</vt:lpstr>
      <vt:lpstr>Calibri</vt:lpstr>
      <vt:lpstr>Calibri Light</vt:lpstr>
      <vt:lpstr>Times New Roman</vt:lpstr>
      <vt:lpstr>Office Theme</vt:lpstr>
      <vt:lpstr>PowerPoint Presentation</vt:lpstr>
      <vt:lpstr>About UTA GoRide</vt:lpstr>
      <vt:lpstr>HOW TO USE THE UTA GORIDE APP : </vt:lpstr>
      <vt:lpstr>KEY BUSINESS REQUIREMENTS</vt:lpstr>
      <vt:lpstr>Conceptual Model</vt:lpstr>
      <vt:lpstr>LOGICAL MODEL</vt:lpstr>
      <vt:lpstr>PHYSICAL MODEL</vt:lpstr>
      <vt:lpstr>FINAL REQUIREMENTS</vt:lpstr>
      <vt:lpstr>PowerPoint Presentation</vt:lpstr>
      <vt:lpstr>FEATURE 1 - DEMONSTRATION</vt:lpstr>
      <vt:lpstr>FEATURE 2 -  DEMONSTRATION</vt:lpstr>
      <vt:lpstr>FEATURE 3 - 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Microsoft Office User</dc:creator>
  <cp:lastModifiedBy>Microsoft Office User</cp:lastModifiedBy>
  <cp:revision>10</cp:revision>
  <dcterms:created xsi:type="dcterms:W3CDTF">2022-10-25T05:38:28Z</dcterms:created>
  <dcterms:modified xsi:type="dcterms:W3CDTF">2022-10-25T09:40:03Z</dcterms:modified>
</cp:coreProperties>
</file>